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A9766-CE4A-43D0-870E-8AF98706B03D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853A3E-4167-450E-9F60-A18FDE0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00962" cy="1571636"/>
          </a:xfrm>
        </p:spPr>
        <p:txBody>
          <a:bodyPr>
            <a:normAutofit/>
          </a:bodyPr>
          <a:lstStyle/>
          <a:p>
            <a:pPr algn="ctr"/>
            <a:r>
              <a:rPr lang="sr-Cyrl-C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ГРАЂАНСКО ВАСПИТАЊЕ У ТЕХНИЧКОЈ ШКОЛИ СА ДОМОМ УЧЕНИКА “НИКОЛА ТЕСЛА” У КОСТОЛЦУ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sr-Cyrl-C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Јасмина Пешић- </a:t>
            </a:r>
            <a:r>
              <a:rPr lang="sr-Cyrl-C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наставник географије и грађанског васпитања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-e7860c604c06311fa33ea825ceae3805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071678"/>
            <a:ext cx="4357719" cy="260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~PP49.WAV">
            <a:hlinkClick r:id="" action="ppaction://media"/>
          </p:cNvPr>
          <p:cNvPicPr>
            <a:picLocks noRot="1" noChangeAspect="1"/>
          </p:cNvPicPr>
          <p:nvPr>
            <a:wavAudioFile r:embed="rId1" name="~PP4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Подела власти</a:t>
            </a:r>
            <a:r>
              <a:rPr lang="sr-Cyrl-CS" dirty="0">
                <a:latin typeface="Arial Narrow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Cyrl-CS" dirty="0">
                <a:latin typeface="Arial Narrow" pitchFamily="34" charset="0"/>
              </a:rPr>
              <a:t>Устав Републике Србије полази од поделе власти на:</a:t>
            </a:r>
          </a:p>
          <a:p>
            <a:pPr>
              <a:buFont typeface="Wingdings" pitchFamily="2" charset="2"/>
              <a:buChar char="§"/>
            </a:pPr>
            <a:r>
              <a:rPr lang="sr-Cyrl-CS" dirty="0">
                <a:solidFill>
                  <a:srgbClr val="FF0000"/>
                </a:solidFill>
                <a:latin typeface="Arial Narrow" pitchFamily="34" charset="0"/>
              </a:rPr>
              <a:t>ЗАКОНОДАВНУ</a:t>
            </a:r>
            <a:r>
              <a:rPr lang="sr-Cyrl-CS" dirty="0">
                <a:latin typeface="Arial Narrow" pitchFamily="34" charset="0"/>
              </a:rPr>
              <a:t>, коју врши </a:t>
            </a:r>
            <a:r>
              <a:rPr lang="sr-Cyrl-CS" b="1" dirty="0">
                <a:latin typeface="Arial Narrow" pitchFamily="34" charset="0"/>
              </a:rPr>
              <a:t>Народна скупштина</a:t>
            </a:r>
            <a:r>
              <a:rPr lang="sr-Cyrl-CS" dirty="0">
                <a:latin typeface="Arial Narrow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sr-Cyrl-CS" dirty="0">
                <a:solidFill>
                  <a:srgbClr val="FF0000"/>
                </a:solidFill>
                <a:latin typeface="Arial Narrow" pitchFamily="34" charset="0"/>
              </a:rPr>
              <a:t>ИЗВРШНУ</a:t>
            </a:r>
            <a:r>
              <a:rPr lang="sr-Cyrl-CS" dirty="0">
                <a:latin typeface="Arial Narrow" pitchFamily="34" charset="0"/>
              </a:rPr>
              <a:t>. Коју врше </a:t>
            </a:r>
            <a:r>
              <a:rPr lang="sr-Cyrl-CS" b="1" dirty="0">
                <a:latin typeface="Arial Narrow" pitchFamily="34" charset="0"/>
              </a:rPr>
              <a:t>Влада </a:t>
            </a:r>
            <a:r>
              <a:rPr lang="sr-Cyrl-CS" dirty="0">
                <a:latin typeface="Arial Narrow" pitchFamily="34" charset="0"/>
              </a:rPr>
              <a:t>и </a:t>
            </a:r>
            <a:r>
              <a:rPr lang="sr-Cyrl-CS" b="1" dirty="0">
                <a:latin typeface="Arial Narrow" pitchFamily="34" charset="0"/>
              </a:rPr>
              <a:t>Председник</a:t>
            </a:r>
            <a:r>
              <a:rPr lang="sr-Cyrl-CS" dirty="0">
                <a:latin typeface="Arial Narrow" pitchFamily="34" charset="0"/>
              </a:rPr>
              <a:t> Републике;</a:t>
            </a:r>
          </a:p>
          <a:p>
            <a:pPr>
              <a:buFont typeface="Wingdings" pitchFamily="2" charset="2"/>
              <a:buChar char="§"/>
            </a:pPr>
            <a:r>
              <a:rPr lang="sr-Cyrl-CS" dirty="0">
                <a:solidFill>
                  <a:srgbClr val="FF0000"/>
                </a:solidFill>
                <a:latin typeface="Arial Narrow" pitchFamily="34" charset="0"/>
              </a:rPr>
              <a:t>СУДСКУ</a:t>
            </a:r>
            <a:r>
              <a:rPr lang="sr-Cyrl-CS" dirty="0">
                <a:latin typeface="Arial Narrow" pitchFamily="34" charset="0"/>
              </a:rPr>
              <a:t>, коју врше </a:t>
            </a:r>
            <a:r>
              <a:rPr lang="sr-Cyrl-CS" b="1" dirty="0">
                <a:latin typeface="Arial Narrow" pitchFamily="34" charset="0"/>
              </a:rPr>
              <a:t>судови</a:t>
            </a:r>
            <a:r>
              <a:rPr lang="sr-Cyrl-CS" dirty="0">
                <a:latin typeface="Arial Narrow" pitchFamily="34" charset="0"/>
              </a:rPr>
              <a:t> општине и посебне надлежности.</a:t>
            </a:r>
          </a:p>
        </p:txBody>
      </p:sp>
      <p:pic>
        <p:nvPicPr>
          <p:cNvPr id="4" name="Picture 3" descr="IMG-53177b98bef4e9924e3d110d6869be2e-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643182"/>
            <a:ext cx="570085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... и још мало више, све са циљем да будемо потпуно социјално писмени људи који ће живети у цивилном друштву када одрасту.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IMG-195bbafbc7f6fe9f3f7874fe37ccd5fb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24906"/>
            <a:ext cx="7072314" cy="437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79286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Пријатна атмосфера на часу без страха од оцене (описно оцењивање);</a:t>
            </a:r>
          </a:p>
          <a:p>
            <a:pPr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Могућност изражавања мишљења и ставова;</a:t>
            </a:r>
          </a:p>
          <a:p>
            <a:pPr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Унапређења вештина комуникација;</a:t>
            </a:r>
          </a:p>
          <a:p>
            <a:pPr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Развијање способности критичког мишљења;</a:t>
            </a:r>
          </a:p>
          <a:p>
            <a:pPr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Аргументовање и залагање за сопствене ставове;</a:t>
            </a:r>
          </a:p>
          <a:p>
            <a:pPr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Одговорно одлучивање и деловање</a:t>
            </a:r>
            <a:r>
              <a:rPr lang="sr-Cyrl-CS" dirty="0">
                <a:latin typeface="Arial Narrow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Шта издваја овај наставни предмет од осталих</a:t>
            </a:r>
            <a:r>
              <a:rPr lang="sr-Cyrl-C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MG-4055d80e8ab4f1e53668f2a882a899d7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143380"/>
            <a:ext cx="5453054" cy="251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542926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sr-Cyrl-CS" sz="2400" u="sng" dirty="0">
                <a:solidFill>
                  <a:srgbClr val="FF0000"/>
                </a:solidFill>
                <a:latin typeface="Arial Narrow" pitchFamily="34" charset="0"/>
              </a:rPr>
              <a:t>Општи циљ </a:t>
            </a:r>
            <a:r>
              <a:rPr lang="sr-Cyrl-CS" sz="2400" u="sng" dirty="0">
                <a:latin typeface="Arial Narrow" pitchFamily="34" charset="0"/>
              </a:rPr>
              <a:t>предмета је да ученици средњих школа стекну </a:t>
            </a:r>
            <a:r>
              <a:rPr lang="sr-Cyrl-CS" sz="2400" u="sng" dirty="0">
                <a:solidFill>
                  <a:srgbClr val="FF0000"/>
                </a:solidFill>
                <a:latin typeface="Arial Narrow" pitchFamily="34" charset="0"/>
              </a:rPr>
              <a:t>знања, развију способност и вештине и усвоје вредности </a:t>
            </a:r>
            <a:r>
              <a:rPr lang="sr-Cyrl-CS" sz="2400" u="sng" dirty="0">
                <a:latin typeface="Arial Narrow" pitchFamily="34" charset="0"/>
              </a:rPr>
              <a:t>које су претпоставка за целовит развој личности и за комплетан, одговоран и ангажован живот у савременом грађанском друштву у духу: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Поштовања људских права и основних слобода;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Мира;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Толеранције;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Равноправноси  полова;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Културних различитости;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Разумевања и пријатељстава међу народима;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400" dirty="0">
                <a:latin typeface="Arial Narrow" pitchFamily="34" charset="0"/>
              </a:rPr>
              <a:t>Етничким, националним и верским групама.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ctr"/>
            <a:r>
              <a:rPr lang="sr-Cyrl-CS" sz="3600" i="1" dirty="0">
                <a:solidFill>
                  <a:schemeClr val="tx1"/>
                </a:solidFill>
                <a:latin typeface="Arial Narrow" pitchFamily="34" charset="0"/>
              </a:rPr>
              <a:t>Циљеви и задаци грађанског васпитивања у средњој школи</a:t>
            </a:r>
            <a:endParaRPr lang="en-US" sz="3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2852"/>
            <a:ext cx="8215338" cy="6286544"/>
          </a:xfrm>
        </p:spPr>
        <p:txBody>
          <a:bodyPr/>
          <a:lstStyle/>
          <a:p>
            <a:pPr marL="624078" indent="-514350">
              <a:buFont typeface="+mj-lt"/>
              <a:buAutoNum type="arabicPeriod" startAt="2"/>
            </a:pPr>
            <a:r>
              <a:rPr lang="sr-Cyrl-CS" sz="2800" dirty="0">
                <a:latin typeface="Arial Narrow" pitchFamily="34" charset="0"/>
              </a:rPr>
              <a:t>Похађајући наставу из предмета Грађанско васпитање млади људи </a:t>
            </a:r>
            <a:r>
              <a:rPr lang="sr-Cyrl-CS" sz="2800" dirty="0">
                <a:solidFill>
                  <a:srgbClr val="FF0000"/>
                </a:solidFill>
                <a:latin typeface="Arial Narrow" pitchFamily="34" charset="0"/>
              </a:rPr>
              <a:t>стичу знања </a:t>
            </a:r>
            <a:r>
              <a:rPr lang="sr-Cyrl-CS" sz="2800" dirty="0">
                <a:latin typeface="Arial Narrow" pitchFamily="34" charset="0"/>
              </a:rPr>
              <a:t>о: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u="sng" dirty="0">
                <a:latin typeface="Arial Narrow" pitchFamily="34" charset="0"/>
              </a:rPr>
              <a:t>Конструктивном решавању сукоба</a:t>
            </a:r>
            <a:r>
              <a:rPr lang="sr-Cyrl-CS" sz="2800" dirty="0">
                <a:latin typeface="Arial Narrow" pitchFamily="34" charset="0"/>
              </a:rPr>
              <a:t>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Томе како грађани </a:t>
            </a:r>
            <a:r>
              <a:rPr lang="sr-Cyrl-CS" sz="2800" u="sng" dirty="0">
                <a:latin typeface="Arial Narrow" pitchFamily="34" charset="0"/>
              </a:rPr>
              <a:t>могу партиципирати</a:t>
            </a:r>
            <a:r>
              <a:rPr lang="sr-Cyrl-CS" sz="2800" dirty="0">
                <a:latin typeface="Arial Narrow" pitchFamily="34" charset="0"/>
              </a:rPr>
              <a:t>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u="sng" dirty="0">
                <a:latin typeface="Arial Narrow" pitchFamily="34" charset="0"/>
              </a:rPr>
              <a:t>Функцијама власти</a:t>
            </a:r>
            <a:r>
              <a:rPr lang="sr-Cyrl-CS" sz="2800" dirty="0">
                <a:latin typeface="Arial Narrow" pitchFamily="34" charset="0"/>
              </a:rPr>
              <a:t>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Томе шта значи бити ефикасан грађанин;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Надлежностима државних органа власти;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Правилима и одговорностима грађана</a:t>
            </a:r>
            <a:r>
              <a:rPr lang="sr-Cyrl-CS" dirty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 descr="IMG-176e48b3a4ad2830cce3a7a4807d82fe-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3929066"/>
            <a:ext cx="485944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sr-Cyrl-CS" sz="2800" dirty="0">
                <a:solidFill>
                  <a:srgbClr val="FF0000"/>
                </a:solidFill>
                <a:latin typeface="Arial Narrow" pitchFamily="34" charset="0"/>
              </a:rPr>
              <a:t>Развијају способност и вештине</a:t>
            </a:r>
            <a:r>
              <a:rPr lang="sr-Cyrl-CS" sz="2800" dirty="0">
                <a:latin typeface="Arial Narrow" pitchFamily="34" charset="0"/>
              </a:rPr>
              <a:t>: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u="sng" dirty="0">
                <a:latin typeface="Arial Narrow" pitchFamily="34" charset="0"/>
              </a:rPr>
              <a:t>Способност критичког мишљења;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u="sng" dirty="0">
                <a:latin typeface="Arial Narrow" pitchFamily="34" charset="0"/>
              </a:rPr>
              <a:t>Способност за тимски рад;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Процене информација;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u="sng" dirty="0">
                <a:latin typeface="Arial Narrow" pitchFamily="34" charset="0"/>
              </a:rPr>
              <a:t>Вештине комуникације;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Умеће преговарања;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Сарадње;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sr-Cyrl-CS" sz="2800" dirty="0">
                <a:latin typeface="Arial Narrow" pitchFamily="34" charset="0"/>
              </a:rPr>
              <a:t>Управљање конфликтима на миран и праведан начин.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4" name="Picture 3" descr="IMG-f7c4d619e7a5eac569f6f22703b24f02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78000"/>
            <a:ext cx="3500430" cy="297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-28813f2cc089814358a4563abd98069b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071942"/>
            <a:ext cx="42148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-05ef8f5deac003e445a78cf3c6d2cd68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429132"/>
            <a:ext cx="3000396" cy="150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e315f26cba36824072d65ea25000f290-V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14422"/>
            <a:ext cx="50890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>
            <a:normAutofit/>
          </a:bodyPr>
          <a:lstStyle/>
          <a:p>
            <a:pPr algn="ctr"/>
            <a:r>
              <a:rPr lang="sr-Cyrl-CS" sz="3200" i="1" u="sng" dirty="0">
                <a:solidFill>
                  <a:schemeClr val="tx1"/>
                </a:solidFill>
                <a:latin typeface="Arial Black" pitchFamily="34" charset="0"/>
              </a:rPr>
              <a:t>Са часова грађанског васпитања</a:t>
            </a:r>
            <a:endParaRPr lang="en-US" sz="3200" i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Picture 4" descr="IMG-74084c447abb6a07ee3ec25c2c0f1a07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3571876"/>
            <a:ext cx="5214942" cy="3130327"/>
          </a:xfrm>
          <a:prstGeom prst="rect">
            <a:avLst/>
          </a:prstGeom>
        </p:spPr>
      </p:pic>
      <p:pic>
        <p:nvPicPr>
          <p:cNvPr id="6" name="Picture 5" descr="IMG-e6bbd335048c5e1ffe8d5f546e875f26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1142984"/>
            <a:ext cx="2857502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efe3b35fc4e5876e1ce8c70469ac0e83-V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08" y="4357694"/>
            <a:ext cx="2976552" cy="2232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af1ea12476f4caeba5fe90cce9c8f055-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0"/>
            <a:ext cx="242886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-02037ad0e3c16028ca1598357ed9b8e8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10970" cy="419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-59902e93dabdd942fdb0d19aefb2d2c9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125387"/>
            <a:ext cx="4738694" cy="35540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cf1d905e5e8bcc1a1bb0b635b15b4518-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14290"/>
            <a:ext cx="488093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-4dc82dcb2249cc1b3d78b7a20db7117e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85728"/>
            <a:ext cx="414337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-413d82729ec35a12ddb904cc43e3689b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3286124"/>
            <a:ext cx="4756305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ctr"/>
            <a:r>
              <a:rPr lang="sr-Cyrl-C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Видимо се на часу Грађанског васпитања!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143008"/>
          </a:xfrm>
        </p:spPr>
        <p:txBody>
          <a:bodyPr/>
          <a:lstStyle/>
          <a:p>
            <a:pPr algn="ctr">
              <a:buNone/>
            </a:pPr>
            <a:r>
              <a:rPr lang="sr-Cyrl-C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ХВАЛА НА ПАЖЊИ</a:t>
            </a: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G-645e5c108eed5072483d2fa3b301fbd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857364"/>
            <a:ext cx="4105275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584.WAV">
            <a:hlinkClick r:id="" action="ppaction://media"/>
          </p:cNvPr>
          <p:cNvPicPr>
            <a:picLocks noRot="1" noChangeAspect="1"/>
          </p:cNvPicPr>
          <p:nvPr>
            <a:wavAudioFile r:embed="rId1" name="~PP358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721431"/>
          </a:xfrm>
        </p:spPr>
        <p:txBody>
          <a:bodyPr/>
          <a:lstStyle/>
          <a:p>
            <a:r>
              <a:rPr lang="sr-Cyrl-CS" sz="2800" dirty="0">
                <a:latin typeface="Arial Narrow" pitchFamily="34" charset="0"/>
                <a:cs typeface="Times New Roman" pitchFamily="18" charset="0"/>
              </a:rPr>
              <a:t>Грађанско васпитање је изборни предмет у којем ће </a:t>
            </a:r>
          </a:p>
          <a:p>
            <a:pPr>
              <a:buNone/>
            </a:pPr>
            <a:r>
              <a:rPr lang="sr-Cyrl-CS" sz="2800" dirty="0">
                <a:latin typeface="Arial Narrow" pitchFamily="34" charset="0"/>
                <a:cs typeface="Times New Roman" pitchFamily="18" charset="0"/>
              </a:rPr>
              <a:t>   ђаци учити следеће:</a:t>
            </a:r>
          </a:p>
          <a:p>
            <a:pPr>
              <a:buFont typeface="Wingdings" pitchFamily="2" charset="2"/>
              <a:buChar char="ü"/>
            </a:pPr>
            <a:r>
              <a:rPr lang="sr-Cyrl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Људска права- права детета, родна равноправност, право на слободу, право гласа...</a:t>
            </a:r>
          </a:p>
          <a:p>
            <a:pPr>
              <a:buNone/>
            </a:pPr>
            <a:br>
              <a:rPr lang="sr-Cyrl-CS" sz="2400" dirty="0"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Picture 3" descr="IMG-1ac8f05114632946a39bb9748e80c1c6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6657975" cy="928694"/>
          </a:xfrm>
          <a:prstGeom prst="rect">
            <a:avLst/>
          </a:prstGeom>
        </p:spPr>
      </p:pic>
      <p:pic>
        <p:nvPicPr>
          <p:cNvPr id="5" name="Picture 4" descr="IMG-ba97141220bd93da0f497b4ba15f22e7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3071810"/>
            <a:ext cx="571810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~PP2353.WAV">
            <a:hlinkClick r:id="" action="ppaction://media"/>
          </p:cNvPr>
          <p:cNvPicPr>
            <a:picLocks noRot="1" noChangeAspect="1"/>
          </p:cNvPicPr>
          <p:nvPr>
            <a:wavAudioFile r:embed="rId1" name="~PP235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c90d3b0fefcae100c0ca9c060898526e-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7166"/>
            <a:ext cx="450059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-18db22944924445a4039d31f65294617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3000372"/>
            <a:ext cx="522605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~PP3374.WAV">
            <a:hlinkClick r:id="" action="ppaction://media"/>
          </p:cNvPr>
          <p:cNvPicPr>
            <a:picLocks noRot="1" noChangeAspect="1"/>
          </p:cNvPicPr>
          <p:nvPr>
            <a:wavAudioFile r:embed="rId1" name="~PP337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Демократија и темељи демократског друштва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IMG-4ec3e03aaf63c660b612ae8f2cba2751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785794"/>
            <a:ext cx="4386280" cy="299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-b8e03337534b98bbba6a8ff08b94fb99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786058"/>
            <a:ext cx="4609073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~PP89.WAV">
            <a:hlinkClick r:id="" action="ppaction://media"/>
          </p:cNvPr>
          <p:cNvPicPr>
            <a:picLocks noRot="1" noChangeAspect="1"/>
          </p:cNvPicPr>
          <p:nvPr>
            <a:wavAudioFile r:embed="rId1" name="~PP8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Поштовање различитости у друштву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IMG-c8c65930b07c51b376f587ac9a7548ea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928670"/>
            <a:ext cx="4214842" cy="298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-bb20b64134efa0d2bd2e572078454034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785926"/>
            <a:ext cx="450059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-076d50fa4b6968c2a01d8f4ad26c74ae-V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429000"/>
            <a:ext cx="455681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-1d11e30c929476041bc1451f37675e3f-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357694"/>
            <a:ext cx="3309944" cy="211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~PP3204.WAV">
            <a:hlinkClick r:id="" action="ppaction://media"/>
          </p:cNvPr>
          <p:cNvPicPr>
            <a:picLocks noRot="1" noChangeAspect="1"/>
          </p:cNvPicPr>
          <p:nvPr>
            <a:wavAudioFile r:embed="rId1" name="~PP3204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Решавање сукоба ненасилним средствима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IMG-b21744027af07eab04464382ad69912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3767154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-3eefe6f24f9ea2e54818f281586bf6cb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2684854"/>
            <a:ext cx="5286380" cy="374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1291.WAV">
            <a:hlinkClick r:id="" action="ppaction://media"/>
          </p:cNvPr>
          <p:cNvPicPr>
            <a:picLocks noRot="1" noChangeAspect="1"/>
          </p:cNvPicPr>
          <p:nvPr>
            <a:wavAudioFile r:embed="rId1" name="~PP129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86443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Схватање улоге медија у грађанском друштву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IMG-a692b029cc7728b4105842b6a469b66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8215338" cy="511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-9b37a2a72a503a8e39619307ecd815a7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714356"/>
            <a:ext cx="321467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354.WAV">
            <a:hlinkClick r:id="" action="ppaction://media"/>
          </p:cNvPr>
          <p:cNvPicPr>
            <a:picLocks noRot="1" noChangeAspect="1"/>
          </p:cNvPicPr>
          <p:nvPr>
            <a:wavAudioFile r:embed="rId1" name="~PP335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5f46e3ad616a88aa28a5906d2330753a-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214290"/>
            <a:ext cx="7571604" cy="602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-e4aa334851b541481d58d65a5572935d-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4286256"/>
            <a:ext cx="2857496" cy="2857496"/>
          </a:xfrm>
          <a:prstGeom prst="rect">
            <a:avLst/>
          </a:prstGeom>
        </p:spPr>
      </p:pic>
      <p:pic>
        <p:nvPicPr>
          <p:cNvPr id="6" name="~PP1661.WAV">
            <a:hlinkClick r:id="" action="ppaction://media"/>
          </p:cNvPr>
          <p:cNvPicPr>
            <a:picLocks noRot="1" noChangeAspect="1"/>
          </p:cNvPicPr>
          <p:nvPr>
            <a:wavAudioFile r:embed="rId1" name="~PP166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Критичко мишљење и формирање става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IMG-0e6b5c35c1efb404f1aa83c436cf47ba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785794"/>
            <a:ext cx="3352800" cy="3238510"/>
          </a:xfrm>
          <a:prstGeom prst="rect">
            <a:avLst/>
          </a:prstGeom>
        </p:spPr>
      </p:pic>
      <p:pic>
        <p:nvPicPr>
          <p:cNvPr id="6" name="Picture 5" descr="IMG-537fe4c35782582bc5996905b1318998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14554"/>
            <a:ext cx="5214974" cy="395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1621.WAV">
            <a:hlinkClick r:id="" action="ppaction://media"/>
          </p:cNvPr>
          <p:cNvPicPr>
            <a:picLocks noRot="1" noChangeAspect="1"/>
          </p:cNvPicPr>
          <p:nvPr>
            <a:wavAudioFile r:embed="rId1" name="~PP162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351</Words>
  <Application>Microsoft Office PowerPoint</Application>
  <PresentationFormat>On-screen Show (4:3)</PresentationFormat>
  <Paragraphs>51</Paragraphs>
  <Slides>19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Black</vt:lpstr>
      <vt:lpstr>Arial Narrow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ГРАЂАНСКО ВАСПИТАЊЕ У ТЕХНИЧКОЈ ШКОЛИ СА ДОМОМ УЧЕНИКА “НИКОЛА ТЕСЛА” У КОСТОЛЦУ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Шта издваја овај наставни предмет од осталих?</vt:lpstr>
      <vt:lpstr>Циљеви и задаци грађанског васпитивања у средњој школи</vt:lpstr>
      <vt:lpstr>PowerPoint Presentation</vt:lpstr>
      <vt:lpstr>PowerPoint Presentation</vt:lpstr>
      <vt:lpstr>Са часова грађанског васпитања</vt:lpstr>
      <vt:lpstr>PowerPoint Presentation</vt:lpstr>
      <vt:lpstr>PowerPoint Presentation</vt:lpstr>
      <vt:lpstr>Видимо се на часу Грађанског васпитања!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ГРАЂАНСКО ВАСПИТАЊЕ У ТЕХНИЧКОЈ ШКОЛИ СА ДОМОМ УЧЕНИКА “НИКОЛА ТЕСЛА” У КОСТОЛЦУ</dc:title>
  <dc:creator>MECA</dc:creator>
  <cp:lastModifiedBy>Nenad Maslać</cp:lastModifiedBy>
  <cp:revision>4</cp:revision>
  <dcterms:created xsi:type="dcterms:W3CDTF">2021-06-30T15:22:36Z</dcterms:created>
  <dcterms:modified xsi:type="dcterms:W3CDTF">2021-07-14T05:17:36Z</dcterms:modified>
</cp:coreProperties>
</file>